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FD7BA4-BA2F-49D2-8FD7-283035D75803}" type="datetimeFigureOut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F0EFE-F0A3-456E-BF1D-A95C9E53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147A-9DC6-4E70-B8C2-7024715F1886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2678-8EEA-4B77-B051-5642B4AA2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9A2A-0983-4CF0-B2E8-7D05AB4D0119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70F8-469C-4A24-9809-FCE6E0637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63D26-0C62-4138-8D47-79E6E283DD81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D9CB-ACEF-4C82-AB19-1073FDC25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2382-1A0E-4CEA-836C-809F81E1F5A6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859B-F694-4FC3-8BE4-A458C6225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D7F91-6A4A-46FD-9273-9DDD4E171718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B026-BE81-4A52-8CD4-D9023306B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7F38-2287-42F0-B1ED-04B18C5F3C55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A03BA-D43F-4E6B-A5A8-5EAA7126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47C2-9434-44C2-8A62-61EDAC4307E9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C1CA-8E8D-4357-AAB8-52B155DA5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B011B-C934-4ED1-AA1B-DA46DF92E09B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491E-54D6-4A84-9613-9C4E9F8FD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7776-F13C-4B9B-BD57-76B0A8B95A5A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6E1E-103E-4AA6-AF69-F29B7C1FE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8B15-D441-46E4-83BC-9351AB5A59C5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6182-7D88-4F4E-B30E-D84A29436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890D-B289-4E74-B6A9-430D059C5457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8310-A3EA-4B8B-A93B-D5257CC9A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49DFC0-65FD-490D-A88D-AF312B796E8E}" type="datetime1">
              <a:rPr lang="en-US"/>
              <a:pPr>
                <a:defRPr/>
              </a:pPr>
              <a:t>1/25/2011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17BF80-2E8E-4AD0-A970-836C40B39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costproject.org/resources/pdf/Trends-in-College-Spending-98-08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thcarolina.edu/policy/index.php?pg=vb&amp;node_id=4432" TargetMode="External"/><Relationship Id="rId2" Type="http://schemas.openxmlformats.org/officeDocument/2006/relationships/hyperlink" Target="http://www.aaup.org/AAUP/Financial/Polic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AAUP BUDGET RESOURCES</a:t>
            </a:r>
            <a:br>
              <a:rPr lang="en-US" dirty="0" smtClean="0"/>
            </a:br>
            <a:r>
              <a:rPr lang="en-US" sz="1800" dirty="0" err="1" smtClean="0"/>
              <a:t>AAUP:</a:t>
            </a:r>
            <a:r>
              <a:rPr lang="en-US" sz="1800" cap="none" dirty="0" err="1" smtClean="0">
                <a:latin typeface="Franklin Gothic Book" pitchFamily="34" charset="0"/>
              </a:rPr>
              <a:t>Academic</a:t>
            </a:r>
            <a:r>
              <a:rPr lang="en-US" sz="1800" cap="none" dirty="0" smtClean="0">
                <a:latin typeface="Franklin Gothic Book" pitchFamily="34" charset="0"/>
              </a:rPr>
              <a:t> Freedom for a Free Society</a:t>
            </a:r>
            <a:endParaRPr lang="en-US" sz="1800" cap="none" dirty="0">
              <a:latin typeface="Franklin Gothic Boo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3429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Purificaci</a:t>
            </a:r>
            <a:r>
              <a:rPr lang="en-US" dirty="0" err="1" smtClean="0">
                <a:cs typeface="Arial"/>
              </a:rPr>
              <a:t>ón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Martínez</a:t>
            </a:r>
            <a:endParaRPr lang="en-US" dirty="0" smtClean="0"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Arial"/>
              </a:rPr>
              <a:t>President, NC AAUP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Arial"/>
              </a:rPr>
              <a:t>UNC Faculty Assembly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cs typeface="Arial"/>
              </a:rPr>
              <a:t>January 21,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Scenario planning (</a:t>
            </a:r>
            <a:r>
              <a:rPr lang="en-US" cap="none" dirty="0" smtClean="0"/>
              <a:t>cont.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/>
              <a:t>Implications: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dirty="0" smtClean="0"/>
              <a:t>It is necessary to consider 3 different scenarios for each of the above metrics (appropriations, expected enrollment, tuition). 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dirty="0" smtClean="0"/>
              <a:t>This means that you have3 x 3 x 3 or 27 different assumptions on where revenues are going. 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/>
              <a:t>This is </a:t>
            </a:r>
            <a:r>
              <a:rPr lang="en-US" sz="2200" u="sng" dirty="0" smtClean="0"/>
              <a:t>necessary</a:t>
            </a:r>
            <a:r>
              <a:rPr lang="en-US" sz="2200" dirty="0" smtClean="0"/>
              <a:t> for any </a:t>
            </a:r>
            <a:r>
              <a:rPr lang="en-US" sz="2200" u="sng" dirty="0" smtClean="0"/>
              <a:t>serious</a:t>
            </a:r>
            <a:r>
              <a:rPr lang="en-US" sz="2200" dirty="0" smtClean="0"/>
              <a:t> budget planning!!!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b="1" dirty="0" smtClean="0"/>
              <a:t>*</a:t>
            </a:r>
            <a:r>
              <a:rPr lang="en-US" sz="2200" dirty="0" smtClean="0"/>
              <a:t>For certain institutions this scenario could be even more complicated, if you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/>
              <a:t>take into consideration things such as endowment income, for example.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D1B4E-9D97-46BD-9110-EE1E1AF11B6B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STATE APPROPRIATIONS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Usually the state funds </a:t>
            </a:r>
            <a:r>
              <a:rPr lang="en-US" u="sng" dirty="0" smtClean="0"/>
              <a:t>are not </a:t>
            </a:r>
            <a:r>
              <a:rPr lang="en-US" dirty="0" smtClean="0"/>
              <a:t>designated for specific types of activities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(typical exceptions are capital funds), so institutions, according to the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UNC Budget Flexibility Guidelines, have a great deal of  flexibility in using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the state funds as they see fit.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Besides the state appropriations there are other funds that need to be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budgeted, and faculty and staff should see those budgets as well.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Examples of other funds: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Auxiliary budgets on housing and dining.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Athletics budgets.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3C258-7E02-47A6-8D8C-E7515A2B4F17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Priorities straight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Remember</a:t>
            </a:r>
            <a:r>
              <a:rPr lang="en-US" sz="2000" smtClean="0"/>
              <a:t>: Teaching and research are the very purpose of an academic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institution and the reason why the public values and supports it.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We must</a:t>
            </a:r>
            <a:r>
              <a:rPr lang="en-US" sz="2000" smtClean="0"/>
              <a:t>: make sure that the expenditure on instruction has not  declined /is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not declining.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b="1" smtClean="0"/>
              <a:t>How to do it</a:t>
            </a:r>
            <a:r>
              <a:rPr lang="en-US" sz="2000" smtClean="0"/>
              <a:t>:</a:t>
            </a:r>
          </a:p>
          <a:p>
            <a:pPr eaLnBrk="1" hangingPunct="1"/>
            <a:r>
              <a:rPr lang="en-US" sz="2000" smtClean="0"/>
              <a:t>Look at prior budgets (</a:t>
            </a:r>
            <a:r>
              <a:rPr lang="en-US" sz="2000" smtClean="0">
                <a:sym typeface="Wingdings" pitchFamily="2" charset="2"/>
              </a:rPr>
              <a:t>) </a:t>
            </a:r>
            <a:r>
              <a:rPr lang="en-US" sz="2000" smtClean="0"/>
              <a:t>/audited financial statements (</a:t>
            </a:r>
            <a:r>
              <a:rPr lang="en-US" sz="2000" smtClean="0">
                <a:sym typeface="Wingdings" pitchFamily="2" charset="2"/>
              </a:rPr>
              <a:t>).</a:t>
            </a:r>
            <a:endParaRPr lang="en-US" sz="2000" smtClean="0"/>
          </a:p>
          <a:p>
            <a:pPr eaLnBrk="1" hangingPunct="1"/>
            <a:r>
              <a:rPr lang="en-US" sz="2000" smtClean="0"/>
              <a:t>See what percentage has gone to expenditure on instruction.</a:t>
            </a:r>
          </a:p>
          <a:p>
            <a:pPr eaLnBrk="1" hangingPunct="1"/>
            <a:r>
              <a:rPr lang="en-US" sz="2000" smtClean="0"/>
              <a:t>Make sure that that percentage has not declined / is not declining under the proposed new budget. </a:t>
            </a:r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  <a:p>
            <a:pPr eaLnBrk="1" hangingPunct="1">
              <a:buFont typeface="Wingdings 2" pitchFamily="18" charset="2"/>
              <a:buNone/>
            </a:pPr>
            <a:endParaRPr lang="en-US" sz="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8F2D5-6E71-4BB9-8774-18EAD3E5B59D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Administrative costs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86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The following are major finds in the report by the Delta Cost Project titled “Trends in College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/>
              <a:t>Spending, 1998-2008. Where Does the Money Come From, Where Does it Go, What Does It Buy?”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solidFill>
                  <a:schemeClr val="tx1"/>
                </a:solidFill>
              </a:rPr>
              <a:t>(</a:t>
            </a:r>
            <a:r>
              <a:rPr lang="en-US" sz="1600" smtClean="0">
                <a:solidFill>
                  <a:schemeClr val="tx1"/>
                </a:solidFill>
                <a:hlinkClick r:id="rId2"/>
              </a:rPr>
              <a:t>http://www.deltacostproject.org/resources/pdf/Trends-in-College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smtClean="0">
                <a:solidFill>
                  <a:schemeClr val="tx1"/>
                </a:solidFill>
                <a:hlinkClick r:id="rId2"/>
              </a:rPr>
              <a:t>Spending-98-08.pdf</a:t>
            </a:r>
            <a:r>
              <a:rPr lang="en-US" sz="1600" smtClean="0"/>
              <a:t>):</a:t>
            </a:r>
          </a:p>
          <a:p>
            <a:r>
              <a:rPr lang="en-US" sz="1600" smtClean="0"/>
              <a:t>There are wide variations between states in the ways they invest in higher education (in NC, student share of cost is 35% , while national average is 51%).</a:t>
            </a:r>
          </a:p>
          <a:p>
            <a:r>
              <a:rPr lang="en-US" sz="1600" smtClean="0"/>
              <a:t>There is a growing dependence in higher education on tuition revenues, now the most stable and predictable source of revenues.</a:t>
            </a:r>
          </a:p>
          <a:p>
            <a:r>
              <a:rPr lang="en-US" sz="1600" smtClean="0"/>
              <a:t>In state universities, tuition is going up because of cost-shifting—meaning that instead of cutting spending in the face of revenue declines, institutions consistently shift to higher tuitions. </a:t>
            </a:r>
          </a:p>
          <a:p>
            <a:r>
              <a:rPr lang="en-US" sz="1600" smtClean="0"/>
              <a:t>Over time there has been a gradual shift of resources away from instruction and towards general administrative and academic infrastructure. </a:t>
            </a:r>
          </a:p>
          <a:p>
            <a:pPr>
              <a:buFont typeface="Wingdings 2" pitchFamily="18" charset="2"/>
              <a:buNone/>
            </a:pPr>
            <a:r>
              <a:rPr lang="en-US" sz="1600" smtClean="0"/>
              <a:t>So keep in mind:</a:t>
            </a:r>
          </a:p>
          <a:p>
            <a:r>
              <a:rPr lang="en-US" sz="1600" smtClean="0"/>
              <a:t>Cuts in non-core or administrative areas in the  last (couple of) year(s) do not negate prior increases.</a:t>
            </a:r>
          </a:p>
          <a:p>
            <a:r>
              <a:rPr lang="en-US" sz="1600" smtClean="0"/>
              <a:t>It is necessary to look at annual percentages of change in instruction areas as well as 4 or 5 year % changes.</a:t>
            </a:r>
          </a:p>
          <a:p>
            <a:r>
              <a:rPr lang="en-US" sz="1600" smtClean="0"/>
              <a:t>It is necessary to understand how the institution defines administrative and academic infrastructure positions.</a:t>
            </a:r>
          </a:p>
          <a:p>
            <a:pPr>
              <a:buFont typeface="Wingdings 2" pitchFamily="18" charset="2"/>
              <a:buNone/>
            </a:pPr>
            <a:endParaRPr lang="en-US" sz="1400" smtClean="0"/>
          </a:p>
          <a:p>
            <a:endParaRPr lang="en-US" sz="1400" smtClean="0"/>
          </a:p>
          <a:p>
            <a:pPr eaLnBrk="1" hangingPunct="1"/>
            <a:endParaRPr lang="en-US" sz="1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3CE3B-B233-4496-81A5-11D52B8DC0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smtClean="0"/>
              <a:t>Bona fide</a:t>
            </a:r>
            <a:endParaRPr lang="en-US" i="1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smtClean="0"/>
              <a:t>There are times in which institutions find themselves in </a:t>
            </a:r>
            <a:r>
              <a:rPr lang="en-US" sz="2000" i="1" smtClean="0"/>
              <a:t>bona fide </a:t>
            </a:r>
            <a:r>
              <a:rPr lang="en-US" sz="2000" smtClean="0"/>
              <a:t>financial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exigency, i.e. in a financial crisis that threatens the survival of the institution as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a whole, or </a:t>
            </a:r>
            <a:r>
              <a:rPr lang="en-US" sz="2000" i="1" smtClean="0"/>
              <a:t>bona fide </a:t>
            </a:r>
            <a:r>
              <a:rPr lang="en-US" sz="2000" smtClean="0"/>
              <a:t>need to discontinue programs or departments. What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then? Go to: </a:t>
            </a:r>
            <a:r>
              <a:rPr lang="en-US" sz="2000" smtClean="0">
                <a:hlinkClick r:id="rId2"/>
              </a:rPr>
              <a:t>http://www.aaup.org/AAUP/Financial/Policy/</a:t>
            </a:r>
            <a:r>
              <a:rPr lang="en-US" sz="2000" smtClean="0"/>
              <a:t> and to the UNC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Code, Chapter 605, Termination of Faculty Employment.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(</a:t>
            </a:r>
            <a:r>
              <a:rPr lang="en-US" sz="2000" smtClean="0">
                <a:hlinkClick r:id="rId3"/>
              </a:rPr>
              <a:t>http://www.northcarolina.edu/policy/index.php?pg=vb&amp;node_id=4432</a:t>
            </a:r>
            <a:r>
              <a:rPr lang="en-US" sz="2000" smtClean="0"/>
              <a:t>)</a:t>
            </a:r>
          </a:p>
          <a:p>
            <a:pPr>
              <a:buFont typeface="Wingdings 2" pitchFamily="18" charset="2"/>
              <a:buNone/>
            </a:pPr>
            <a:endParaRPr lang="en-US" sz="2000" smtClean="0"/>
          </a:p>
          <a:p>
            <a:pPr>
              <a:buFont typeface="Wingdings 2" pitchFamily="18" charset="2"/>
              <a:buNone/>
            </a:pPr>
            <a:r>
              <a:rPr lang="en-US" sz="2000" smtClean="0"/>
              <a:t>And always:</a:t>
            </a:r>
          </a:p>
          <a:p>
            <a:r>
              <a:rPr lang="en-US" sz="2000" smtClean="0"/>
              <a:t>Ask WHY.</a:t>
            </a:r>
          </a:p>
          <a:p>
            <a:r>
              <a:rPr lang="en-US" sz="2000" smtClean="0"/>
              <a:t>Request to see the documents that prove it. </a:t>
            </a:r>
          </a:p>
          <a:p>
            <a:r>
              <a:rPr lang="en-US" sz="2000" smtClean="0"/>
              <a:t>Insist that these decisions be based on educational considerations as determined by faculty. </a:t>
            </a:r>
          </a:p>
          <a:p>
            <a:pPr>
              <a:buFont typeface="Wingdings 2" pitchFamily="18" charset="2"/>
              <a:buNone/>
            </a:pPr>
            <a:endParaRPr lang="en-US" sz="2000" smtClean="0"/>
          </a:p>
          <a:p>
            <a:pPr>
              <a:buFont typeface="Wingdings 2" pitchFamily="18" charset="2"/>
              <a:buNone/>
            </a:pPr>
            <a:endParaRPr lang="en-US" sz="2000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0DFCA-77EB-462E-9CC8-AB582F559C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About the </a:t>
            </a:r>
            <a:r>
              <a:rPr lang="en-US" dirty="0" err="1" smtClean="0"/>
              <a:t>aauP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The AAUP's purpose is to advance </a:t>
            </a:r>
            <a:r>
              <a:rPr lang="en-US" sz="2400" u="sng" smtClean="0"/>
              <a:t>academic freedom </a:t>
            </a:r>
            <a:r>
              <a:rPr lang="en-US" sz="2400" smtClean="0"/>
              <a:t>and </a:t>
            </a:r>
            <a:r>
              <a:rPr lang="en-US" sz="2400" u="sng" smtClean="0"/>
              <a:t>shared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u="sng" smtClean="0"/>
              <a:t>governance</a:t>
            </a:r>
            <a:r>
              <a:rPr lang="en-US" sz="2400" smtClean="0"/>
              <a:t>, to define fundamental professional values and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u="sng" smtClean="0"/>
              <a:t>standards for higher education</a:t>
            </a:r>
            <a:r>
              <a:rPr lang="en-US" sz="2400" smtClean="0"/>
              <a:t>, and to ensure higher education's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u="sng" smtClean="0"/>
              <a:t>contribution to the common good</a:t>
            </a:r>
            <a:r>
              <a:rPr lang="en-US" sz="240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00E14-838D-43FF-9496-6B2AD9CC265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aaup</a:t>
            </a:r>
            <a:r>
              <a:rPr lang="en-US" dirty="0" smtClean="0"/>
              <a:t> stands for: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ACADEMIC FREEDOM: </a:t>
            </a:r>
            <a:r>
              <a:rPr lang="en-US" sz="2400" smtClean="0"/>
              <a:t>Freedom to pursue ideas in teaching,  research, governance and extramural speech across the ideological spectrum.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TENURE: </a:t>
            </a:r>
            <a:r>
              <a:rPr lang="en-US" sz="2400" smtClean="0"/>
              <a:t>Fairness and security of due process and peer review, about workplace justice for professionals that protects academic freedom.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b="1" smtClean="0"/>
              <a:t>SHARED GOVERNANCE: </a:t>
            </a:r>
            <a:r>
              <a:rPr lang="en-US" sz="2400" smtClean="0"/>
              <a:t>Values of independent faculty voice strengthened by academic freedom.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624F3-309A-4EB9-BBE2-75BA492EEBC0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voice of the faculty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The faculty should be involved in the entire range of decision making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that bears, whether directly or indirectly, on its responsibilities because: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/>
            <a:r>
              <a:rPr lang="en-US" sz="2200" smtClean="0"/>
              <a:t>This involvement is an efficient means to accomplish  the institution’s mission.</a:t>
            </a:r>
          </a:p>
          <a:p>
            <a:pPr eaLnBrk="1" hangingPunct="1"/>
            <a:endParaRPr lang="en-US" sz="2200" smtClean="0"/>
          </a:p>
          <a:p>
            <a:pPr eaLnBrk="1" hangingPunct="1"/>
            <a:r>
              <a:rPr lang="en-US" sz="2200" smtClean="0"/>
              <a:t>Teaching and research are the very purpose of an academic institution and the reason why the public values and supports it.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6CEC4-1963-4399-B306-A377C12BAD4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Financial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It is shared governance, or the joint effort of trustees,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administration and faculty in the governance of the institution,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that frames the imperative that there be </a:t>
            </a:r>
            <a:r>
              <a:rPr lang="en-US" b="1" i="1" u="sng" dirty="0" smtClean="0"/>
              <a:t>early</a:t>
            </a:r>
            <a:r>
              <a:rPr lang="en-US" dirty="0" smtClean="0"/>
              <a:t>, </a:t>
            </a:r>
            <a:r>
              <a:rPr lang="en-US" b="1" i="1" u="sng" dirty="0" smtClean="0"/>
              <a:t>careful </a:t>
            </a:r>
            <a:r>
              <a:rPr lang="en-US" dirty="0" smtClean="0"/>
              <a:t>and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b="1" i="1" u="sng" dirty="0" smtClean="0"/>
              <a:t>meaningful</a:t>
            </a:r>
            <a:r>
              <a:rPr lang="en-US" dirty="0" smtClean="0"/>
              <a:t> faculty involvement in the financial decisions of the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institution.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 faculty must </a:t>
            </a:r>
            <a:r>
              <a:rPr lang="en-US" b="1" i="1" u="sng" dirty="0" smtClean="0"/>
              <a:t>sufficiently</a:t>
            </a:r>
            <a:r>
              <a:rPr lang="en-US" dirty="0" smtClean="0"/>
              <a:t> and </a:t>
            </a:r>
            <a:r>
              <a:rPr lang="en-US" b="1" i="1" u="sng" dirty="0" smtClean="0"/>
              <a:t>meaningfully</a:t>
            </a:r>
            <a:r>
              <a:rPr lang="en-US" dirty="0" smtClean="0"/>
              <a:t>  participate in decision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making regarding: hiring and salary freezes, furloughs, salary cuts,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layoffs, non-renewals, reduction or elimination of academic colleges and programs, revision of curricula, changes in academic policy, elimination of tenure, substantial changes in workload.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865C8-8510-4DC1-B5C6-8D257100344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Understanding institutional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/>
              <a:t>BAD:</a:t>
            </a:r>
            <a:r>
              <a:rPr lang="en-US" sz="2600" dirty="0" smtClean="0"/>
              <a:t> </a:t>
            </a:r>
            <a:r>
              <a:rPr lang="en-US" sz="2600" u="sng" dirty="0" smtClean="0"/>
              <a:t>Budgets</a:t>
            </a:r>
            <a:r>
              <a:rPr lang="en-US" sz="2600" dirty="0" smtClean="0"/>
              <a:t>. A budget is a plan and includes only assumptions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about future revenues and expenses.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/>
              <a:t>BETTER:</a:t>
            </a:r>
            <a:r>
              <a:rPr lang="en-US" sz="2600" dirty="0" smtClean="0"/>
              <a:t> </a:t>
            </a:r>
            <a:r>
              <a:rPr lang="en-US" sz="2600" u="sng" dirty="0" smtClean="0"/>
              <a:t>Audited financial statements</a:t>
            </a:r>
            <a:r>
              <a:rPr lang="en-US" sz="2600" dirty="0" smtClean="0"/>
              <a:t>. They are the true indicators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of where the money is coming from and where it is going.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b="1" dirty="0" smtClean="0"/>
              <a:t>BEST:</a:t>
            </a:r>
            <a:r>
              <a:rPr lang="en-US" sz="2600" dirty="0" smtClean="0"/>
              <a:t> </a:t>
            </a:r>
            <a:r>
              <a:rPr lang="en-US" sz="2600" u="sng" dirty="0" smtClean="0"/>
              <a:t>Several years of audited financial statements</a:t>
            </a:r>
            <a:r>
              <a:rPr lang="en-US" sz="2600" dirty="0" smtClean="0"/>
              <a:t>, including the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most recent. In order to assess the ongoing financial health of the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institution, it is necessary to look at several years of financial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reports.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B7866-E5A8-481C-9E5E-4A6DE97AD345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The faculty must participate in preparation and decisions about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budgets; therefore, we must receive complete financial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information, with a level of detail sufficient to inform judgment,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before major decisions are made. This means: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The budget for the 2011-12 year needs to be put on line in summary form (by division), and in detail (for each account).</a:t>
            </a:r>
          </a:p>
          <a:p>
            <a:pPr eaLnBrk="1" hangingPunct="1"/>
            <a:r>
              <a:rPr lang="en-US" sz="2400" smtClean="0"/>
              <a:t>Budgets need to include overall revenues (tuition, state appropriation, auxiliaries) and expenditures (what is being spent).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196E9-8BCF-49E8-BA64-1D5E695424B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inclusiveness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smtClean="0"/>
              <a:t>There needs to be a Budget Committee, composed entirely or predominantly of faculty.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smtClean="0"/>
              <a:t>The chief academic officer should be an ex-officio member of that committee. Among its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smtClean="0"/>
              <a:t>functions: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Consider budget policies, priorities, procedures, and practices, with emphasis on the academic budget.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Advise the provost/chancellor/chief financial officer on budget-related matters.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Gather  independent information  and conduct independent studies about budget issues.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Provide input on budget decisions.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Participate in campus long-range planning.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Provide regular reports, at least once each semester, to the faculty senate.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Offer counsel to the senate leadership in the formulation of policy recommendations and resolutions concerning budgetary matters.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Propose both long- and short-term strategies for budget issues.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Monitor institutional budget decisions.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Recommend policies for schools and departments to use in implementing campus-wide budget decisions.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7200" dirty="0" smtClean="0"/>
              <a:t>Serve as main conduit of budget information for the faculty (i.e. provide ongoing education for the entire faculty, educate faculty about particular budget proposals).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4464C-CF12-4F0B-9065-B1B1E21239F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Scenario planning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100" smtClean="0"/>
              <a:t>The state is cutting the appropriations. Under these circumstances, there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100" smtClean="0"/>
              <a:t>are two absolute musts for serious budget planning:</a:t>
            </a:r>
          </a:p>
          <a:p>
            <a:pPr eaLnBrk="1" hangingPunct="1">
              <a:buFont typeface="Wingdings 2" pitchFamily="18" charset="2"/>
              <a:buNone/>
            </a:pPr>
            <a:endParaRPr lang="en-US" sz="2100" smtClean="0"/>
          </a:p>
          <a:p>
            <a:pPr eaLnBrk="1" hangingPunct="1"/>
            <a:r>
              <a:rPr lang="en-US" sz="2100" b="1" smtClean="0"/>
              <a:t>PRIORITY 1</a:t>
            </a:r>
            <a:r>
              <a:rPr lang="en-US" sz="2100" smtClean="0"/>
              <a:t>: You need to know what % of the total comes from the State. And what % comes from tuition, etc.</a:t>
            </a:r>
          </a:p>
          <a:p>
            <a:pPr eaLnBrk="1" hangingPunct="1"/>
            <a:endParaRPr lang="en-US" sz="2100" smtClean="0"/>
          </a:p>
          <a:p>
            <a:pPr eaLnBrk="1" hangingPunct="1"/>
            <a:r>
              <a:rPr lang="en-US" sz="2100" b="1" smtClean="0"/>
              <a:t>PRIORITY 2</a:t>
            </a:r>
            <a:r>
              <a:rPr lang="en-US" sz="2100" smtClean="0"/>
              <a:t>: You need to create different scenarios that combine different assumptions about:</a:t>
            </a:r>
            <a:br>
              <a:rPr lang="en-US" sz="2100" smtClean="0"/>
            </a:br>
            <a:r>
              <a:rPr lang="en-US" sz="2100" smtClean="0"/>
              <a:t>* The % CHANGE in that appropriation.</a:t>
            </a:r>
            <a:br>
              <a:rPr lang="en-US" sz="2100" smtClean="0"/>
            </a:br>
            <a:r>
              <a:rPr lang="en-US" sz="2100" smtClean="0"/>
              <a:t>* The percent change expected in enrollment.</a:t>
            </a:r>
            <a:br>
              <a:rPr lang="en-US" sz="2100" smtClean="0"/>
            </a:br>
            <a:r>
              <a:rPr lang="en-US" sz="2100" smtClean="0"/>
              <a:t>* The percent change expected in the price of tuition.</a:t>
            </a:r>
          </a:p>
          <a:p>
            <a:pPr eaLnBrk="1" hangingPunct="1"/>
            <a:endParaRPr lang="en-US" sz="22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2F348-FCF2-4A16-B1AE-8288D86ABA8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275</TotalTime>
  <Words>1140</Words>
  <Application>Microsoft Office PowerPoint</Application>
  <PresentationFormat>On-screen Show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AAUP BUDGET RESOURCES AAUP:Academic Freedom for a Free Society</vt:lpstr>
      <vt:lpstr>About the aauP</vt:lpstr>
      <vt:lpstr>aaup stands for:</vt:lpstr>
      <vt:lpstr>The voice of the faculty</vt:lpstr>
      <vt:lpstr>Financial decisions</vt:lpstr>
      <vt:lpstr>Understanding institutional finances</vt:lpstr>
      <vt:lpstr>transparency</vt:lpstr>
      <vt:lpstr>inclusiveness</vt:lpstr>
      <vt:lpstr>Scenario planning</vt:lpstr>
      <vt:lpstr>Scenario planning (cont.)*</vt:lpstr>
      <vt:lpstr>THE STATE APPROPRIATIONS</vt:lpstr>
      <vt:lpstr>Priorities straight</vt:lpstr>
      <vt:lpstr>Administrative costs</vt:lpstr>
      <vt:lpstr>Bona fide</vt:lpstr>
    </vt:vector>
  </TitlesOfParts>
  <Company>East Carolina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AAUP BUDGET RESOURCES</dc:title>
  <dc:creator>itcs</dc:creator>
  <cp:lastModifiedBy>leel</cp:lastModifiedBy>
  <cp:revision>30</cp:revision>
  <dcterms:created xsi:type="dcterms:W3CDTF">2011-01-20T21:59:57Z</dcterms:created>
  <dcterms:modified xsi:type="dcterms:W3CDTF">2011-01-25T16:14:11Z</dcterms:modified>
</cp:coreProperties>
</file>